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7" r:id="rId2"/>
    <p:sldId id="256" r:id="rId3"/>
    <p:sldId id="265" r:id="rId4"/>
    <p:sldId id="263" r:id="rId5"/>
    <p:sldId id="266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DAA6"/>
    <a:srgbClr val="187F4A"/>
    <a:srgbClr val="87C877"/>
    <a:srgbClr val="CBCF87"/>
    <a:srgbClr val="D0C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30"/>
    <p:restoredTop sz="85736"/>
  </p:normalViewPr>
  <p:slideViewPr>
    <p:cSldViewPr snapToGrid="0">
      <p:cViewPr varScale="1">
        <p:scale>
          <a:sx n="80" d="100"/>
          <a:sy n="80" d="100"/>
        </p:scale>
        <p:origin x="21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13.jpg>
</file>

<file path=ppt/media/image2.svg>
</file>

<file path=ppt/media/image3.png>
</file>

<file path=ppt/media/image4.sv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1F5EEA-DA70-A24C-9F57-A77F0C23A337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C8F061-D326-6D40-A193-9F8D5E32B9E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82371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8F061-D326-6D40-A193-9F8D5E32B9E4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9155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</a:t>
            </a:r>
            <a:r>
              <a:rPr lang="en-DE" dirty="0"/>
              <a:t>dd information about training dataset (how were recommendations derived?)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DE"/>
              <a:t>- the recommentation (e.g., level of empathy) were derived by comparing the recordings to therapy sessions that were identified as optimal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8F061-D326-6D40-A193-9F8D5E32B9E4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151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55600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81681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37762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1946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3066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8165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82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8706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9481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DE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83003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18425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04534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74A801-B7A3-B2E0-7A88-9CEE3FECB7BE}"/>
              </a:ext>
            </a:extLst>
          </p:cNvPr>
          <p:cNvSpPr txBox="1"/>
          <p:nvPr/>
        </p:nvSpPr>
        <p:spPr>
          <a:xfrm>
            <a:off x="3970638" y="2001795"/>
            <a:ext cx="617837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>
                <a:solidFill>
                  <a:schemeClr val="bg1"/>
                </a:solidFill>
              </a:rPr>
              <a:t>Psychotherapy treatment selection</a:t>
            </a:r>
          </a:p>
        </p:txBody>
      </p:sp>
      <p:pic>
        <p:nvPicPr>
          <p:cNvPr id="7" name="Graphic 6" descr="Speech">
            <a:extLst>
              <a:ext uri="{FF2B5EF4-FFF2-40B4-BE49-F238E27FC236}">
                <a16:creationId xmlns:a16="http://schemas.microsoft.com/office/drawing/2014/main" id="{2F223855-6530-D7F2-52B0-C78EE0548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05563" y="-1195427"/>
            <a:ext cx="914400" cy="914400"/>
          </a:xfrm>
          <a:prstGeom prst="rect">
            <a:avLst/>
          </a:prstGeom>
        </p:spPr>
      </p:pic>
      <p:pic>
        <p:nvPicPr>
          <p:cNvPr id="3" name="Graphic 2" descr="Questions">
            <a:extLst>
              <a:ext uri="{FF2B5EF4-FFF2-40B4-BE49-F238E27FC236}">
                <a16:creationId xmlns:a16="http://schemas.microsoft.com/office/drawing/2014/main" id="{D65087A1-FD8E-CE8D-1954-0D7AD5DF3A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22104" y="215016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88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74A801-B7A3-B2E0-7A88-9CEE3FECB7BE}"/>
              </a:ext>
            </a:extLst>
          </p:cNvPr>
          <p:cNvSpPr txBox="1"/>
          <p:nvPr/>
        </p:nvSpPr>
        <p:spPr>
          <a:xfrm>
            <a:off x="6527517" y="2159233"/>
            <a:ext cx="442268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>
                <a:solidFill>
                  <a:schemeClr val="bg1"/>
                </a:solidFill>
              </a:rPr>
              <a:t>An audio recording of a  therapy session is created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808179-1EAD-B7B9-5AA4-3DF29627B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642" y="1617628"/>
            <a:ext cx="5225358" cy="348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63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 descr="Play">
            <a:extLst>
              <a:ext uri="{FF2B5EF4-FFF2-40B4-BE49-F238E27FC236}">
                <a16:creationId xmlns:a16="http://schemas.microsoft.com/office/drawing/2014/main" id="{FA370E48-5748-CA84-4A85-131DEDDDD5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2150" y="876986"/>
            <a:ext cx="611660" cy="61166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2CF7519-FEBB-CC03-FF96-13636CC7CA32}"/>
              </a:ext>
            </a:extLst>
          </p:cNvPr>
          <p:cNvSpPr txBox="1"/>
          <p:nvPr/>
        </p:nvSpPr>
        <p:spPr>
          <a:xfrm>
            <a:off x="1863810" y="998150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0:00 / 0:30</a:t>
            </a:r>
          </a:p>
        </p:txBody>
      </p:sp>
      <p:pic>
        <p:nvPicPr>
          <p:cNvPr id="19" name="Graphic 18" descr="Volume">
            <a:extLst>
              <a:ext uri="{FF2B5EF4-FFF2-40B4-BE49-F238E27FC236}">
                <a16:creationId xmlns:a16="http://schemas.microsoft.com/office/drawing/2014/main" id="{3501835B-D153-B917-E865-FB3EEF9470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05583" y="876986"/>
            <a:ext cx="586946" cy="586946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A17F793-8956-9FC3-FFF4-912149F8B80A}"/>
              </a:ext>
            </a:extLst>
          </p:cNvPr>
          <p:cNvCxnSpPr>
            <a:cxnSpLocks/>
          </p:cNvCxnSpPr>
          <p:nvPr/>
        </p:nvCxnSpPr>
        <p:spPr>
          <a:xfrm>
            <a:off x="3230269" y="1154670"/>
            <a:ext cx="902044" cy="0"/>
          </a:xfrm>
          <a:prstGeom prst="line">
            <a:avLst/>
          </a:prstGeom>
          <a:ln w="825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AB97260-5039-DB97-F3E5-F4163AC455F1}"/>
              </a:ext>
            </a:extLst>
          </p:cNvPr>
          <p:cNvSpPr txBox="1"/>
          <p:nvPr/>
        </p:nvSpPr>
        <p:spPr>
          <a:xfrm>
            <a:off x="6096000" y="1552148"/>
            <a:ext cx="34485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The recording is transformed into a data format that may be analysed using computer software</a:t>
            </a:r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678D2310-7983-EECE-A4E4-5C530FFC9EA5}"/>
              </a:ext>
            </a:extLst>
          </p:cNvPr>
          <p:cNvSpPr/>
          <p:nvPr/>
        </p:nvSpPr>
        <p:spPr>
          <a:xfrm>
            <a:off x="2797783" y="1829147"/>
            <a:ext cx="238143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0893BAD-C267-4694-68A2-D4AB7A73C9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3421" y="2673526"/>
            <a:ext cx="4539141" cy="923316"/>
          </a:xfrm>
          <a:prstGeom prst="rect">
            <a:avLst/>
          </a:prstGeom>
        </p:spPr>
      </p:pic>
      <p:sp>
        <p:nvSpPr>
          <p:cNvPr id="27" name="Down Arrow 26">
            <a:extLst>
              <a:ext uri="{FF2B5EF4-FFF2-40B4-BE49-F238E27FC236}">
                <a16:creationId xmlns:a16="http://schemas.microsoft.com/office/drawing/2014/main" id="{EE0C3F81-7D39-41F3-6EC2-FB3FFBCDB3D7}"/>
              </a:ext>
            </a:extLst>
          </p:cNvPr>
          <p:cNvSpPr/>
          <p:nvPr/>
        </p:nvSpPr>
        <p:spPr>
          <a:xfrm>
            <a:off x="2797783" y="4071889"/>
            <a:ext cx="238143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D5B6C95-7E17-E8BF-808C-F8BA97C7370E}"/>
              </a:ext>
            </a:extLst>
          </p:cNvPr>
          <p:cNvSpPr txBox="1"/>
          <p:nvPr/>
        </p:nvSpPr>
        <p:spPr>
          <a:xfrm>
            <a:off x="6095999" y="4071889"/>
            <a:ext cx="34485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Features of the speech data are anaysed to derive a </a:t>
            </a:r>
            <a:r>
              <a:rPr lang="en-DE" b="1" dirty="0">
                <a:solidFill>
                  <a:schemeClr val="bg1"/>
                </a:solidFill>
              </a:rPr>
              <a:t>feedback report for therapist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004A087-C4FE-2E43-B7A0-92D5A8C0FCB5}"/>
              </a:ext>
            </a:extLst>
          </p:cNvPr>
          <p:cNvSpPr/>
          <p:nvPr/>
        </p:nvSpPr>
        <p:spPr>
          <a:xfrm>
            <a:off x="1767156" y="4687610"/>
            <a:ext cx="2208944" cy="1449173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DE" dirty="0">
                <a:solidFill>
                  <a:schemeClr val="bg1"/>
                </a:solidFill>
              </a:rPr>
              <a:t>Feedback report</a:t>
            </a:r>
          </a:p>
          <a:p>
            <a:pPr algn="ctr"/>
            <a:endParaRPr lang="en-DE" dirty="0"/>
          </a:p>
        </p:txBody>
      </p:sp>
      <p:pic>
        <p:nvPicPr>
          <p:cNvPr id="3" name="Graphic 2" descr="Document">
            <a:extLst>
              <a:ext uri="{FF2B5EF4-FFF2-40B4-BE49-F238E27FC236}">
                <a16:creationId xmlns:a16="http://schemas.microsoft.com/office/drawing/2014/main" id="{31F7CD3D-8C65-FADF-A9F1-90C337D268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87653" y="5148014"/>
            <a:ext cx="767950" cy="76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Tm="10000"/>
    </mc:Choice>
    <mc:Fallback xmlns="">
      <p:transition spd="slow" advTm="1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94181C0-7743-B83A-B114-4A29AE7718DD}"/>
              </a:ext>
            </a:extLst>
          </p:cNvPr>
          <p:cNvSpPr/>
          <p:nvPr/>
        </p:nvSpPr>
        <p:spPr>
          <a:xfrm>
            <a:off x="4711336" y="453934"/>
            <a:ext cx="6061168" cy="59501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15DD58-DAD8-8E5E-9F47-EE5C999C061A}"/>
              </a:ext>
            </a:extLst>
          </p:cNvPr>
          <p:cNvSpPr txBox="1"/>
          <p:nvPr/>
        </p:nvSpPr>
        <p:spPr>
          <a:xfrm>
            <a:off x="5120639" y="767161"/>
            <a:ext cx="1463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b="1" dirty="0">
                <a:solidFill>
                  <a:schemeClr val="bg1"/>
                </a:solidFill>
              </a:rPr>
              <a:t>Therapist</a:t>
            </a:r>
            <a:r>
              <a:rPr lang="en-DE" sz="1400" dirty="0">
                <a:solidFill>
                  <a:schemeClr val="bg1"/>
                </a:solidFill>
              </a:rPr>
              <a:t> </a:t>
            </a:r>
          </a:p>
          <a:p>
            <a:r>
              <a:rPr lang="en-DE" sz="1400" dirty="0">
                <a:solidFill>
                  <a:schemeClr val="bg1"/>
                </a:solidFill>
              </a:rPr>
              <a:t>M. Peter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135762-48F4-7E12-13DE-759650BBCB6E}"/>
              </a:ext>
            </a:extLst>
          </p:cNvPr>
          <p:cNvSpPr txBox="1"/>
          <p:nvPr/>
        </p:nvSpPr>
        <p:spPr>
          <a:xfrm>
            <a:off x="6592389" y="760911"/>
            <a:ext cx="1463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b="1" dirty="0">
                <a:solidFill>
                  <a:schemeClr val="bg1"/>
                </a:solidFill>
              </a:rPr>
              <a:t>Client</a:t>
            </a:r>
            <a:r>
              <a:rPr lang="en-DE" sz="1400" dirty="0">
                <a:solidFill>
                  <a:schemeClr val="bg1"/>
                </a:solidFill>
              </a:rPr>
              <a:t> </a:t>
            </a:r>
          </a:p>
          <a:p>
            <a:r>
              <a:rPr lang="en-DE" sz="1400" dirty="0">
                <a:solidFill>
                  <a:schemeClr val="bg1"/>
                </a:solidFill>
              </a:rPr>
              <a:t>A. Miller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88A0D1-1C79-2A87-CBCA-E8F2A99848C7}"/>
              </a:ext>
            </a:extLst>
          </p:cNvPr>
          <p:cNvSpPr/>
          <p:nvPr/>
        </p:nvSpPr>
        <p:spPr>
          <a:xfrm>
            <a:off x="5226052" y="2078172"/>
            <a:ext cx="2181496" cy="1708860"/>
          </a:xfrm>
          <a:prstGeom prst="rect">
            <a:avLst/>
          </a:prstGeom>
          <a:solidFill>
            <a:srgbClr val="AFD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CE6C80-2F98-E480-C451-654CA3A63430}"/>
              </a:ext>
            </a:extLst>
          </p:cNvPr>
          <p:cNvSpPr txBox="1"/>
          <p:nvPr/>
        </p:nvSpPr>
        <p:spPr>
          <a:xfrm>
            <a:off x="5145288" y="1656654"/>
            <a:ext cx="1356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400" b="1" dirty="0">
                <a:solidFill>
                  <a:schemeClr val="bg1"/>
                </a:solidFill>
              </a:rPr>
              <a:t>Global ratings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F541A9-6DB9-0DD1-A92E-87C8C9C5226D}"/>
              </a:ext>
            </a:extLst>
          </p:cNvPr>
          <p:cNvSpPr/>
          <p:nvPr/>
        </p:nvSpPr>
        <p:spPr>
          <a:xfrm>
            <a:off x="5226052" y="2078171"/>
            <a:ext cx="2181496" cy="369333"/>
          </a:xfrm>
          <a:prstGeom prst="rect">
            <a:avLst/>
          </a:prstGeom>
          <a:solidFill>
            <a:srgbClr val="187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F2F6633-E371-7EB6-BD95-C63B78420B3C}"/>
              </a:ext>
            </a:extLst>
          </p:cNvPr>
          <p:cNvSpPr/>
          <p:nvPr/>
        </p:nvSpPr>
        <p:spPr>
          <a:xfrm>
            <a:off x="5226052" y="2447504"/>
            <a:ext cx="2181496" cy="369333"/>
          </a:xfrm>
          <a:prstGeom prst="rect">
            <a:avLst/>
          </a:prstGeom>
          <a:solidFill>
            <a:srgbClr val="87C8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204FD6-DF08-F998-BA15-1117790A6F6A}"/>
              </a:ext>
            </a:extLst>
          </p:cNvPr>
          <p:cNvSpPr/>
          <p:nvPr/>
        </p:nvSpPr>
        <p:spPr>
          <a:xfrm>
            <a:off x="5425825" y="2825280"/>
            <a:ext cx="426721" cy="953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DBAE097-4DC7-C735-31D2-379D1D4FEF9C}"/>
              </a:ext>
            </a:extLst>
          </p:cNvPr>
          <p:cNvSpPr/>
          <p:nvPr/>
        </p:nvSpPr>
        <p:spPr>
          <a:xfrm>
            <a:off x="6203325" y="2730881"/>
            <a:ext cx="426721" cy="10477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32C1FA-7920-FA51-DB3C-603C57367742}"/>
              </a:ext>
            </a:extLst>
          </p:cNvPr>
          <p:cNvSpPr txBox="1"/>
          <p:nvPr/>
        </p:nvSpPr>
        <p:spPr>
          <a:xfrm>
            <a:off x="7693370" y="2262837"/>
            <a:ext cx="17373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200" b="1" dirty="0">
                <a:solidFill>
                  <a:schemeClr val="bg1"/>
                </a:solidFill>
              </a:rPr>
              <a:t>Session strengths</a:t>
            </a:r>
          </a:p>
          <a:p>
            <a:r>
              <a:rPr lang="en-GB" sz="1000" dirty="0">
                <a:solidFill>
                  <a:schemeClr val="bg1"/>
                </a:solidFill>
              </a:rPr>
              <a:t>E</a:t>
            </a:r>
            <a:r>
              <a:rPr lang="en-DE" sz="1000" dirty="0">
                <a:solidFill>
                  <a:schemeClr val="bg1"/>
                </a:solidFill>
              </a:rPr>
              <a:t>xcellent use of reflections.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12ACABB-68B9-8651-C077-A33503BF1D61}"/>
              </a:ext>
            </a:extLst>
          </p:cNvPr>
          <p:cNvSpPr txBox="1"/>
          <p:nvPr/>
        </p:nvSpPr>
        <p:spPr>
          <a:xfrm>
            <a:off x="7693370" y="2889624"/>
            <a:ext cx="18690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200" b="1" dirty="0">
                <a:solidFill>
                  <a:schemeClr val="bg1"/>
                </a:solidFill>
              </a:rPr>
              <a:t>Areas for improvement</a:t>
            </a:r>
          </a:p>
          <a:p>
            <a:r>
              <a:rPr lang="en-US" sz="1000" dirty="0">
                <a:solidFill>
                  <a:schemeClr val="bg1"/>
                </a:solidFill>
              </a:rPr>
              <a:t>You could ask more open questions.</a:t>
            </a:r>
            <a:endParaRPr lang="en-DE" sz="10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231E6C5-5039-EFC2-0BC1-602A1161A16B}"/>
              </a:ext>
            </a:extLst>
          </p:cNvPr>
          <p:cNvSpPr txBox="1"/>
          <p:nvPr/>
        </p:nvSpPr>
        <p:spPr>
          <a:xfrm>
            <a:off x="6571525" y="2236515"/>
            <a:ext cx="17373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advanced: 4.0</a:t>
            </a:r>
            <a:endParaRPr lang="en-DE" sz="10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AF4EBB0-0B5C-52F7-8174-EC7B2819C201}"/>
              </a:ext>
            </a:extLst>
          </p:cNvPr>
          <p:cNvSpPr txBox="1"/>
          <p:nvPr/>
        </p:nvSpPr>
        <p:spPr>
          <a:xfrm>
            <a:off x="6824690" y="2607770"/>
            <a:ext cx="17373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basic: 3.5</a:t>
            </a:r>
            <a:endParaRPr lang="en-DE" sz="10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D8F41A-9A5C-E63B-1A1F-0324E79623A7}"/>
              </a:ext>
            </a:extLst>
          </p:cNvPr>
          <p:cNvSpPr txBox="1"/>
          <p:nvPr/>
        </p:nvSpPr>
        <p:spPr>
          <a:xfrm>
            <a:off x="6210302" y="2721252"/>
            <a:ext cx="4267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3.60</a:t>
            </a:r>
            <a:endParaRPr lang="en-DE" sz="1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CE87A4E-5A79-6E29-7964-E4A41A96DF1A}"/>
              </a:ext>
            </a:extLst>
          </p:cNvPr>
          <p:cNvSpPr txBox="1"/>
          <p:nvPr/>
        </p:nvSpPr>
        <p:spPr>
          <a:xfrm>
            <a:off x="5425825" y="2806973"/>
            <a:ext cx="491677" cy="248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3.49</a:t>
            </a:r>
            <a:endParaRPr lang="en-DE" sz="1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7520F6-91CF-E5CB-BF1C-0E745B6FD256}"/>
              </a:ext>
            </a:extLst>
          </p:cNvPr>
          <p:cNvSpPr txBox="1"/>
          <p:nvPr/>
        </p:nvSpPr>
        <p:spPr>
          <a:xfrm>
            <a:off x="5127845" y="4460533"/>
            <a:ext cx="1532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400" b="1" dirty="0">
                <a:solidFill>
                  <a:schemeClr val="bg1"/>
                </a:solidFill>
              </a:rPr>
              <a:t>Behavior counts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C0735FD-DD71-7C74-CACF-89CFD86A4C97}"/>
              </a:ext>
            </a:extLst>
          </p:cNvPr>
          <p:cNvSpPr/>
          <p:nvPr/>
        </p:nvSpPr>
        <p:spPr>
          <a:xfrm>
            <a:off x="5218716" y="5043883"/>
            <a:ext cx="4630005" cy="18223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3864FA-EF4A-AA2D-FD12-336638D96F01}"/>
              </a:ext>
            </a:extLst>
          </p:cNvPr>
          <p:cNvSpPr txBox="1"/>
          <p:nvPr/>
        </p:nvSpPr>
        <p:spPr>
          <a:xfrm>
            <a:off x="5137381" y="4792392"/>
            <a:ext cx="2123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>
                <a:solidFill>
                  <a:schemeClr val="bg1"/>
                </a:solidFill>
              </a:rPr>
              <a:t>Reflection to question ratio: 92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A40D8F9-A45B-B151-D506-128D071E7B1D}"/>
              </a:ext>
            </a:extLst>
          </p:cNvPr>
          <p:cNvSpPr/>
          <p:nvPr/>
        </p:nvSpPr>
        <p:spPr>
          <a:xfrm>
            <a:off x="5218716" y="5052237"/>
            <a:ext cx="4120554" cy="173886"/>
          </a:xfrm>
          <a:prstGeom prst="rect">
            <a:avLst/>
          </a:prstGeom>
          <a:solidFill>
            <a:srgbClr val="187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CCF6C0-AD69-F62F-9CF2-0BC4D08B75F2}"/>
              </a:ext>
            </a:extLst>
          </p:cNvPr>
          <p:cNvSpPr/>
          <p:nvPr/>
        </p:nvSpPr>
        <p:spPr>
          <a:xfrm>
            <a:off x="5218716" y="5576513"/>
            <a:ext cx="4630005" cy="18223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6BECBF1-633D-C378-5915-021FF5837305}"/>
              </a:ext>
            </a:extLst>
          </p:cNvPr>
          <p:cNvSpPr txBox="1"/>
          <p:nvPr/>
        </p:nvSpPr>
        <p:spPr>
          <a:xfrm>
            <a:off x="5151062" y="5323190"/>
            <a:ext cx="18671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>
                <a:solidFill>
                  <a:schemeClr val="bg1"/>
                </a:solidFill>
              </a:rPr>
              <a:t>Percent open questions: 48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95182A1-4D5C-3ECE-3EE9-F78ED41D2F46}"/>
              </a:ext>
            </a:extLst>
          </p:cNvPr>
          <p:cNvSpPr/>
          <p:nvPr/>
        </p:nvSpPr>
        <p:spPr>
          <a:xfrm>
            <a:off x="5218716" y="5584866"/>
            <a:ext cx="2290162" cy="182239"/>
          </a:xfrm>
          <a:prstGeom prst="rect">
            <a:avLst/>
          </a:prstGeom>
          <a:solidFill>
            <a:srgbClr val="AFD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94FE66A-2B5E-6AEB-6075-476EE55A29A0}"/>
              </a:ext>
            </a:extLst>
          </p:cNvPr>
          <p:cNvSpPr txBox="1"/>
          <p:nvPr/>
        </p:nvSpPr>
        <p:spPr>
          <a:xfrm>
            <a:off x="6073257" y="3795385"/>
            <a:ext cx="7130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>
                <a:solidFill>
                  <a:schemeClr val="bg1"/>
                </a:solidFill>
              </a:rPr>
              <a:t>Empathy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C4FF314-8D7A-6B31-DF08-8E80F78732B7}"/>
              </a:ext>
            </a:extLst>
          </p:cNvPr>
          <p:cNvSpPr txBox="1"/>
          <p:nvPr/>
        </p:nvSpPr>
        <p:spPr>
          <a:xfrm>
            <a:off x="5118439" y="3766572"/>
            <a:ext cx="10414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100" dirty="0">
                <a:solidFill>
                  <a:schemeClr val="bg1"/>
                </a:solidFill>
              </a:rPr>
              <a:t>Overall competence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FC37BB00-C345-37AA-0D4A-4BB77D90A4E1}"/>
              </a:ext>
            </a:extLst>
          </p:cNvPr>
          <p:cNvSpPr/>
          <p:nvPr/>
        </p:nvSpPr>
        <p:spPr>
          <a:xfrm>
            <a:off x="1180944" y="453934"/>
            <a:ext cx="2208944" cy="1449173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DE" dirty="0">
                <a:solidFill>
                  <a:schemeClr val="bg1"/>
                </a:solidFill>
              </a:rPr>
              <a:t>Feedback report</a:t>
            </a:r>
          </a:p>
          <a:p>
            <a:pPr algn="ctr"/>
            <a:endParaRPr lang="en-DE" dirty="0"/>
          </a:p>
        </p:txBody>
      </p:sp>
      <p:pic>
        <p:nvPicPr>
          <p:cNvPr id="59" name="Graphic 58" descr="Document">
            <a:extLst>
              <a:ext uri="{FF2B5EF4-FFF2-40B4-BE49-F238E27FC236}">
                <a16:creationId xmlns:a16="http://schemas.microsoft.com/office/drawing/2014/main" id="{ECC75D15-D6D6-2D4E-15F2-DC3BFFB1CC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1441" y="914338"/>
            <a:ext cx="767950" cy="76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8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00"/>
    </mc:Choice>
    <mc:Fallback xmlns="">
      <p:transition spd="slow" advTm="16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74A801-B7A3-B2E0-7A88-9CEE3FECB7BE}"/>
              </a:ext>
            </a:extLst>
          </p:cNvPr>
          <p:cNvSpPr txBox="1"/>
          <p:nvPr/>
        </p:nvSpPr>
        <p:spPr>
          <a:xfrm>
            <a:off x="6514455" y="1617628"/>
            <a:ext cx="442268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>
                <a:solidFill>
                  <a:schemeClr val="bg1"/>
                </a:solidFill>
              </a:rPr>
              <a:t>The </a:t>
            </a:r>
            <a:r>
              <a:rPr lang="en-DE" sz="5000" dirty="0">
                <a:solidFill>
                  <a:schemeClr val="bg1"/>
                </a:solidFill>
              </a:rPr>
              <a:t>f</a:t>
            </a:r>
            <a:r>
              <a:rPr lang="en-DE" sz="5000">
                <a:solidFill>
                  <a:schemeClr val="bg1"/>
                </a:solidFill>
              </a:rPr>
              <a:t>eedback </a:t>
            </a:r>
            <a:r>
              <a:rPr lang="en-DE" sz="5000" dirty="0">
                <a:solidFill>
                  <a:schemeClr val="bg1"/>
                </a:solidFill>
              </a:rPr>
              <a:t>may be used for training and skill improvement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02AFE0-2181-AF50-314A-EDD5D837D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703" y="705393"/>
            <a:ext cx="3866606" cy="579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37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{A2D5A40E-31BD-1A4D-B131-61064636283F}tf10001120</Template>
  <TotalTime>2660</TotalTime>
  <Words>150</Words>
  <Application>Microsoft Macintosh PowerPoint</Application>
  <PresentationFormat>Widescreen</PresentationFormat>
  <Paragraphs>31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Anka K</dc:creator>
  <cp:lastModifiedBy>Anka K</cp:lastModifiedBy>
  <cp:revision>17</cp:revision>
  <dcterms:created xsi:type="dcterms:W3CDTF">2022-09-05T12:18:47Z</dcterms:created>
  <dcterms:modified xsi:type="dcterms:W3CDTF">2022-09-21T07:06:43Z</dcterms:modified>
</cp:coreProperties>
</file>

<file path=docProps/thumbnail.jpeg>
</file>